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3589" autoAdjust="0"/>
  </p:normalViewPr>
  <p:slideViewPr>
    <p:cSldViewPr snapToGrid="0">
      <p:cViewPr varScale="1">
        <p:scale>
          <a:sx n="58" d="100"/>
          <a:sy n="58" d="100"/>
        </p:scale>
        <p:origin x="922" y="-1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2" descr="zalacznik">
            <a:extLst>
              <a:ext uri="{FF2B5EF4-FFF2-40B4-BE49-F238E27FC236}">
                <a16:creationId xmlns:a16="http://schemas.microsoft.com/office/drawing/2014/main" id="{DD1D7B6F-E3AB-4331-967A-476EB3434A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92800" y="3276600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A1A9682C-DA8D-4FDB-8D76-90F7571FD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B948FA17-6826-4CA0-8D3D-1AAF371C1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E208CA20-E6A8-4D4C-8E81-3D503DA4B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5735206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02E09D4-B1BC-4C59-A8D7-B4CB7EBBB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CDF3CCD-231C-4C30-AAA9-5B140ED37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8E0D80B-34B7-45AD-8142-03B49C6C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8149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E48F43-DCBE-42F0-A3C9-8B9846298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5FB7C2A-B3CD-4645-B9F0-63959C252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2338A16-7789-486A-9EF7-4FA4B55DC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3746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8">
            <a:extLst>
              <a:ext uri="{FF2B5EF4-FFF2-40B4-BE49-F238E27FC236}">
                <a16:creationId xmlns:a16="http://schemas.microsoft.com/office/drawing/2014/main" id="{59EFAE96-AE2B-45B0-AC95-F05109C2C7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267700" y="6381750"/>
            <a:ext cx="2844800" cy="369888"/>
          </a:xfrm>
        </p:spPr>
        <p:txBody>
          <a:bodyPr lIns="45719" tIns="45719" rIns="45719" bIns="45719" anchor="t"/>
          <a:lstStyle>
            <a:lvl1pPr marL="0" indent="16669" algn="l" defTabSz="914114">
              <a:defRPr sz="1800">
                <a:solidFill>
                  <a:schemeClr val="accent4"/>
                </a:solidFill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822735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81C5E680-D204-482C-BF69-D37BF0BF3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5" y="-230832"/>
            <a:ext cx="184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C63B8F6E-3F14-44F8-A799-BEBB5DF47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41351" y="3025775"/>
            <a:ext cx="1468968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C95B0894-7170-456A-A9ED-343D4A9F1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3" y="3219451"/>
            <a:ext cx="1847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2E13725-FE58-43E0-844C-2B4A5D7F9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635" y="-2231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996A201-C283-44BB-A84B-E57742ABD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048777"/>
            <a:ext cx="184731" cy="96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pl-PL" altLang="pl-PL" sz="900"/>
            </a:br>
            <a:endParaRPr lang="pl-PL" altLang="pl-PL" sz="240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A516DF0F-2355-48B4-A712-B81D85CDC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1346628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56C7D2FF-228C-4E54-B043-B2726856B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26884"/>
            <a:ext cx="536044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2pPr>
            <a:lvl3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4pPr>
            <a:lvl5pPr eaLnBrk="0" hangingPunct="0"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5pPr>
            <a:lvl6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6pPr>
            <a:lvl7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7pPr>
            <a:lvl8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8pPr>
            <a:lvl9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47663" algn="l"/>
              </a:tabLst>
              <a:defRPr sz="2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1000" dirty="0">
                <a:ea typeface="Times New Roman" pitchFamily="18" charset="0"/>
              </a:rPr>
              <a:t>	</a:t>
            </a:r>
            <a:endParaRPr lang="pl-PL" altLang="pl-PL" sz="9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 dirty="0"/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187075BF-F3E2-46A6-8285-FE1490644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8319" y="2436169"/>
            <a:ext cx="1847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altLang="pl-PL" sz="2400"/>
          </a:p>
        </p:txBody>
      </p:sp>
      <p:pic>
        <p:nvPicPr>
          <p:cNvPr id="10" name="Obraz 19" descr="lider goły.jpg">
            <a:extLst>
              <a:ext uri="{FF2B5EF4-FFF2-40B4-BE49-F238E27FC236}">
                <a16:creationId xmlns:a16="http://schemas.microsoft.com/office/drawing/2014/main" id="{0868AFB2-8349-4FE5-B736-F2AC94B102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1218" y="5981700"/>
            <a:ext cx="40216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6191405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336054"/>
            <a:ext cx="10515600" cy="92075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48880"/>
            <a:ext cx="10515600" cy="34550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0B3C2A-726F-44FD-AFAE-DDCD66A24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F6D8A4E-BD35-40B9-B57F-2DB70C92E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523A33E-D144-46D8-B5F0-3F41CD8F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39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23796CC-6B68-46D9-83C6-1F724C9F4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6B8EA54-20B0-4ACB-AE97-5A67D7E39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89E3264-7FC4-4404-A7F9-44C6EC329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1478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051050"/>
            <a:ext cx="5181600" cy="37084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051050"/>
            <a:ext cx="5181600" cy="37084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A7C4F50A-630F-418A-9A69-0B4F001E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FF534ACB-C048-48F6-A4C1-481572C0B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525030A8-F1C4-4995-B930-2F50D5908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433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B4DB1ECA-9B6B-4C40-8930-366D99A04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3C33C337-6648-49BB-98B9-79DEEDC80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D71B074B-AE12-47A3-A470-A7962396B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001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2177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7B215244-F5EE-49C0-90F1-0151FF6A4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5E9D041F-B360-44EE-AD10-4F9614A9C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87F22F5A-A249-40A3-B9E1-5EC8797E9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243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66DFF154-E153-418F-BBCD-C6259745F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21AEB68E-EC14-4C55-87DF-AAA0A7E60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ACF8D4D9-720C-4869-8B11-D4CD5107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303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1BE5254F-D7F4-4564-A7A4-D00F187BB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E0B601D5-1E4C-48FC-9CBD-D65ACEECC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B1CC5C98-B173-4A19-BD95-2FDBEA0D0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353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74A3E0AD-7124-4DEB-8C32-BD3E2847A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BB0B2382-6C32-472E-A0B0-A118F9EB4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CCBE0E2D-4062-483B-9FC1-DCEC41ADD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3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E1356D27-AA4C-4971-9A25-9A9936780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21267" y="1244601"/>
            <a:ext cx="10515600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E9B012F1-7FED-477C-9BD9-A05FD256E7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552701"/>
            <a:ext cx="10515600" cy="32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69993D5-5B56-4C85-B192-B39B5E4D3D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AEF8040-64C4-41A0-A05A-55D654124617}" type="datetimeFigureOut">
              <a:rPr lang="pl-PL" smtClean="0"/>
              <a:t>29.01.2019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5FC7CB-6A14-4526-AF73-32D7468D2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209EC3-D4B0-4534-8C2B-486A6F5408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1AAC9751-CA50-4707-9086-3CA57D63852E}" type="slidenum">
              <a:rPr lang="pl-PL" smtClean="0"/>
              <a:t>‹#›</a:t>
            </a:fld>
            <a:endParaRPr lang="pl-PL"/>
          </a:p>
        </p:txBody>
      </p:sp>
      <p:pic>
        <p:nvPicPr>
          <p:cNvPr id="1031" name="Obraz 6">
            <a:extLst>
              <a:ext uri="{FF2B5EF4-FFF2-40B4-BE49-F238E27FC236}">
                <a16:creationId xmlns:a16="http://schemas.microsoft.com/office/drawing/2014/main" id="{E38C968A-E464-4244-9C38-4C4676CDE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82551"/>
            <a:ext cx="731943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az 7">
            <a:extLst>
              <a:ext uri="{FF2B5EF4-FFF2-40B4-BE49-F238E27FC236}">
                <a16:creationId xmlns:a16="http://schemas.microsoft.com/office/drawing/2014/main" id="{49697631-4DA4-4712-856D-72AD1AA80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034" y="5815014"/>
            <a:ext cx="7327900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1499EC8B-24FF-47F4-8CBF-0E98764D1FA2}"/>
              </a:ext>
            </a:extLst>
          </p:cNvPr>
          <p:cNvSpPr txBox="1">
            <a:spLocks/>
          </p:cNvSpPr>
          <p:nvPr/>
        </p:nvSpPr>
        <p:spPr>
          <a:xfrm>
            <a:off x="719667" y="417514"/>
            <a:ext cx="10481733" cy="111442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r>
              <a:rPr lang="pl-PL" sz="900" i="1" dirty="0"/>
              <a:t>DOSKONALENIE TRENERÓW WSPOMAGANIA OŚWIATY  </a:t>
            </a:r>
            <a:r>
              <a:rPr lang="pl-PL" sz="900" dirty="0"/>
              <a:t>POWR.02.10.00-00-7015/17</a:t>
            </a:r>
          </a:p>
        </p:txBody>
      </p:sp>
    </p:spTree>
    <p:extLst>
      <p:ext uri="{BB962C8B-B14F-4D97-AF65-F5344CB8AC3E}">
        <p14:creationId xmlns:p14="http://schemas.microsoft.com/office/powerpoint/2010/main" val="209953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zoom dir="in"/>
  </p:transition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38B18A-708F-45C3-B708-892FBC742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7666" y="2372262"/>
            <a:ext cx="9144000" cy="2387600"/>
          </a:xfrm>
        </p:spPr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Działania wspomagające pracę szkoły ze szczególnym uwzględnieniem rozwoju kompetencji informatycznych.  Podział ról w realizacji poszczególnych działań.</a:t>
            </a:r>
          </a:p>
        </p:txBody>
      </p:sp>
    </p:spTree>
    <p:extLst>
      <p:ext uri="{BB962C8B-B14F-4D97-AF65-F5344CB8AC3E}">
        <p14:creationId xmlns:p14="http://schemas.microsoft.com/office/powerpoint/2010/main" val="2228297247"/>
      </p:ext>
    </p:extLst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60F2BD-9B73-4E86-8DD8-EE0A8E306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Doskonalenie kompetencji informatycznych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975E44-520D-4150-B50F-4BCF6690E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4258"/>
            <a:ext cx="10515600" cy="3139641"/>
          </a:xfrm>
        </p:spPr>
        <p:txBody>
          <a:bodyPr/>
          <a:lstStyle/>
          <a:p>
            <a:r>
              <a:rPr lang="pl-PL" sz="2400" dirty="0"/>
              <a:t>Doskonalenie w zakresie wykorzystania narzędzi informatycznych wspierających następujące procesy:</a:t>
            </a:r>
          </a:p>
          <a:p>
            <a:pPr lvl="1"/>
            <a:r>
              <a:rPr lang="pl-PL" sz="2400" dirty="0"/>
              <a:t>zarządzania: placówką, pracą zespołów nauczycielskich i uczniowskich, własnym warsztatem pracy,</a:t>
            </a:r>
          </a:p>
          <a:p>
            <a:pPr lvl="1"/>
            <a:r>
              <a:rPr lang="pl-PL" sz="2400" dirty="0"/>
              <a:t>wspierania procesu edukacyjnego w zakresie organizacji, aktywizowania uczniów i ewaluacji osiągnięć</a:t>
            </a:r>
          </a:p>
          <a:p>
            <a:pPr lvl="1"/>
            <a:r>
              <a:rPr lang="pl-PL" sz="2400" dirty="0"/>
              <a:t>komunikowania się i współpracy w sieci.</a:t>
            </a:r>
          </a:p>
        </p:txBody>
      </p:sp>
    </p:spTree>
    <p:extLst>
      <p:ext uri="{BB962C8B-B14F-4D97-AF65-F5344CB8AC3E}">
        <p14:creationId xmlns:p14="http://schemas.microsoft.com/office/powerpoint/2010/main" val="3480942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097B41-316D-4854-BE02-82F1871DA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Przykładowe formy doskonalenia informatycznego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8F6227-0B55-4C69-9E58-9BCC42F0A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Warsztaty (konsultacje grupowe lub indywidualne) </a:t>
            </a:r>
            <a:r>
              <a:rPr lang="pl-PL" dirty="0" err="1"/>
              <a:t>informatyczno</a:t>
            </a:r>
            <a:r>
              <a:rPr lang="pl-PL" dirty="0"/>
              <a:t> – metodyczne ukazujące funkcjonalności określonych narzędzi informatycznych oraz możliwości ich zastosowania </a:t>
            </a:r>
            <a:br>
              <a:rPr lang="pl-PL" dirty="0"/>
            </a:br>
            <a:r>
              <a:rPr lang="pl-PL" dirty="0"/>
              <a:t>w procesie dydaktycznym; podczas zajęć wskazane jest wypracowanie podejścia metodycznego zastosowania tych narzędzi np. poprzez wypracowanie scenariuszy zajęć</a:t>
            </a:r>
          </a:p>
          <a:p>
            <a:r>
              <a:rPr lang="pl-PL" dirty="0"/>
              <a:t>Warsztaty (konsultacje grupowe lub indywidualne) z zakresu wykorzystania narzędzi informatycznych do organizacji sieci współpracy nauczycieli; uczestnicy kształtują umiejętności wykorzystania funkcjonalności platform do współpracy oraz opracowują założenia współpracy między nauczycielami z wykorzystaniem poznanych funkcjonalności</a:t>
            </a:r>
          </a:p>
          <a:p>
            <a:r>
              <a:rPr lang="pl-PL" dirty="0"/>
              <a:t>Warsztaty (konsultacje grupowe lub indywidualne) z zakresu wykorzystania narzędzi informatycznych do badania osiągniętych efektów kształcenia lub badania opinii</a:t>
            </a:r>
          </a:p>
        </p:txBody>
      </p:sp>
    </p:spTree>
    <p:extLst>
      <p:ext uri="{BB962C8B-B14F-4D97-AF65-F5344CB8AC3E}">
        <p14:creationId xmlns:p14="http://schemas.microsoft.com/office/powerpoint/2010/main" val="4197844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BF8F0F-40F4-4FCC-B66A-7C58A92E8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1754"/>
            <a:ext cx="10515600" cy="9207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pl-PL" b="1" dirty="0">
                <a:solidFill>
                  <a:srgbClr val="002060"/>
                </a:solidFill>
              </a:rPr>
              <a:t>Istota funkcjonowania sieci współpracy w procesie wspomagania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163B82-EF1F-4D45-BE97-A7C8ABD82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0101"/>
            <a:ext cx="10515600" cy="314654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l-PL" sz="2400" dirty="0"/>
              <a:t>Celem funkcjonowania sieci współpracy jest wymiana doświadczeń </a:t>
            </a:r>
            <a:br>
              <a:rPr lang="pl-PL" sz="2400" dirty="0"/>
            </a:br>
            <a:r>
              <a:rPr lang="pl-PL" sz="2400" dirty="0"/>
              <a:t>i podejmowanie wspólnych działań przez nauczycieli i dyrektorów z różnych placówek.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/>
              <a:t>W wyniku wyłonienia wspólnego obszaru do doskonalenia, planują i realizują wspólne działania, efektem których są nowe rozwiązania dydaktyczne </a:t>
            </a:r>
            <a:br>
              <a:rPr lang="pl-PL" sz="2400" dirty="0"/>
            </a:br>
            <a:r>
              <a:rPr lang="pl-PL" sz="2400" dirty="0"/>
              <a:t>i rozwiązania związane z zarządzaniem placówką.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/>
              <a:t>Wspólna realizacja działań integruje środowisko edukacyjne </a:t>
            </a:r>
            <a:r>
              <a:rPr lang="pl-PL" sz="2400"/>
              <a:t>nauczycieli </a:t>
            </a:r>
            <a:br>
              <a:rPr lang="pl-PL" sz="2400"/>
            </a:br>
            <a:r>
              <a:rPr lang="pl-PL" sz="2400"/>
              <a:t>i </a:t>
            </a:r>
            <a:r>
              <a:rPr lang="pl-PL" sz="2400" dirty="0"/>
              <a:t>dyrektorów placówek.</a:t>
            </a:r>
          </a:p>
        </p:txBody>
      </p:sp>
    </p:spTree>
    <p:extLst>
      <p:ext uri="{BB962C8B-B14F-4D97-AF65-F5344CB8AC3E}">
        <p14:creationId xmlns:p14="http://schemas.microsoft.com/office/powerpoint/2010/main" val="1007541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F15328-F952-471F-95C1-9F9249457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Osoby zaangażowane w realizację wspomagania pracy</a:t>
            </a:r>
            <a:r>
              <a:rPr lang="pl-PL" b="1" baseline="0" dirty="0">
                <a:solidFill>
                  <a:srgbClr val="002060"/>
                </a:solidFill>
              </a:rPr>
              <a:t> szkoły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3CEDDC-5210-417E-8FA7-200157237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8595"/>
            <a:ext cx="10515600" cy="2499414"/>
          </a:xfrm>
        </p:spPr>
        <p:txBody>
          <a:bodyPr/>
          <a:lstStyle/>
          <a:p>
            <a:r>
              <a:rPr lang="pl-PL" sz="2400" dirty="0"/>
              <a:t>Specjalista ds. wspomagania pracy szkoły</a:t>
            </a:r>
          </a:p>
          <a:p>
            <a:r>
              <a:rPr lang="pl-PL" sz="2400" dirty="0"/>
              <a:t>Dyrektor szkoły</a:t>
            </a:r>
          </a:p>
          <a:p>
            <a:r>
              <a:rPr lang="pl-PL" sz="2400" dirty="0"/>
              <a:t>Nauczyciele – rada pedagogiczna</a:t>
            </a:r>
          </a:p>
          <a:p>
            <a:r>
              <a:rPr lang="pl-PL" sz="2400" dirty="0"/>
              <a:t>Nauczyciele biorący udział w spotkaniu </a:t>
            </a:r>
            <a:r>
              <a:rPr lang="pl-PL" sz="2400" dirty="0" err="1"/>
              <a:t>diagnostyczno</a:t>
            </a:r>
            <a:r>
              <a:rPr lang="pl-PL" sz="2400" dirty="0"/>
              <a:t> – rozwojowym</a:t>
            </a:r>
          </a:p>
          <a:p>
            <a:r>
              <a:rPr lang="pl-PL" sz="2400" dirty="0"/>
              <a:t>Eksperci o specjalności zgodnej z potrzebami szkoły</a:t>
            </a:r>
          </a:p>
        </p:txBody>
      </p:sp>
    </p:spTree>
    <p:extLst>
      <p:ext uri="{BB962C8B-B14F-4D97-AF65-F5344CB8AC3E}">
        <p14:creationId xmlns:p14="http://schemas.microsoft.com/office/powerpoint/2010/main" val="284663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0EC893-DBBB-4A11-98DA-DD0AB1230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Działania realizowane w ramach wspierania pracy szkoły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04A593-7DF2-4EBF-8DD1-5958C09E9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Diagnoza potrzeb szkoły (diagnoza potrzeb dyrektora szkoły, diagnoza potrzeb rady pedagogicznej, pogłębiona diagnoza potrzeb szkoły)</a:t>
            </a:r>
          </a:p>
          <a:p>
            <a:r>
              <a:rPr lang="pl-PL" dirty="0"/>
              <a:t>Planowanie działań</a:t>
            </a:r>
          </a:p>
          <a:p>
            <a:r>
              <a:rPr lang="pl-PL" dirty="0"/>
              <a:t>Działania doskonalące kompetencje dyrektora szkoły i nauczycieli - organizacja doskonalenia, pozyskanie ekspertów, przeprowadzenie doskonalenia</a:t>
            </a:r>
          </a:p>
          <a:p>
            <a:r>
              <a:rPr lang="pl-PL" dirty="0"/>
              <a:t>Monitorowanie przebiegu wspomagania</a:t>
            </a:r>
          </a:p>
          <a:p>
            <a:r>
              <a:rPr lang="pl-PL" dirty="0"/>
              <a:t>Wdrażanie zmian w pracy szkoły</a:t>
            </a:r>
          </a:p>
          <a:p>
            <a:r>
              <a:rPr lang="pl-PL" dirty="0"/>
              <a:t>Ewaluacja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716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D9C663-C8D6-4A24-A2C2-88EE4BDEB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985" y="1118966"/>
            <a:ext cx="10515600" cy="920750"/>
          </a:xfrm>
        </p:spPr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Zadania specjalisty ds. wspomagania pracy szkoły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9821C6-097E-46EA-8B1A-13D14E51D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646" y="2009457"/>
            <a:ext cx="11578014" cy="3729577"/>
          </a:xfrm>
        </p:spPr>
        <p:txBody>
          <a:bodyPr/>
          <a:lstStyle/>
          <a:p>
            <a:pPr lvl="0"/>
            <a:r>
              <a:rPr lang="pl-PL" sz="2000" dirty="0"/>
              <a:t>Zebranie informacji o szkole</a:t>
            </a:r>
          </a:p>
          <a:p>
            <a:pPr lvl="0"/>
            <a:r>
              <a:rPr lang="pl-PL" sz="2000" dirty="0"/>
              <a:t>Przeprowadzenie wywiadu z dyrektorem oraz przeprowadzenie wywiadu z nauczycielami </a:t>
            </a:r>
          </a:p>
          <a:p>
            <a:pPr lvl="0"/>
            <a:r>
              <a:rPr lang="pl-PL" sz="2000" dirty="0"/>
              <a:t>Organizacja warsztatu diagnostyczno-rozwojowego dla zespołu wyłonionego z rady pedagogicznej </a:t>
            </a:r>
          </a:p>
          <a:p>
            <a:pPr lvl="0"/>
            <a:r>
              <a:rPr lang="pl-PL" sz="2000" dirty="0"/>
              <a:t>Dobór i pozyskanie ekspertów zewnętrznych zgodnie z zapotrzebowaniem nauczycieli </a:t>
            </a:r>
          </a:p>
          <a:p>
            <a:pPr lvl="0"/>
            <a:r>
              <a:rPr lang="pl-PL" sz="2000" dirty="0"/>
              <a:t>Monitorowanie pracy eksperta i utrzymywanie z nim kontaktu</a:t>
            </a:r>
          </a:p>
          <a:p>
            <a:pPr lvl="0"/>
            <a:r>
              <a:rPr lang="pl-PL" sz="2000" dirty="0"/>
              <a:t>Przeprowadzenie konsultacji indywidualnych i grupowych</a:t>
            </a:r>
          </a:p>
          <a:p>
            <a:pPr lvl="0"/>
            <a:r>
              <a:rPr lang="pl-PL" sz="2000" dirty="0"/>
              <a:t>Reagowanie na pojawiające się trudności</a:t>
            </a:r>
          </a:p>
          <a:p>
            <a:r>
              <a:rPr lang="pl-PL" sz="2000" dirty="0"/>
              <a:t>Opracowanie ankiet ewaluacyjnych</a:t>
            </a:r>
          </a:p>
          <a:p>
            <a:pPr lvl="0"/>
            <a:r>
              <a:rPr lang="pl-PL" sz="2000" dirty="0"/>
              <a:t>Opracowanie dokumentacji planistyczno-sprawozdawczej (Rocznego Planu Wspomagania oraz sprawozdania z Rocznego Planu Wspomagania)</a:t>
            </a:r>
          </a:p>
        </p:txBody>
      </p:sp>
    </p:spTree>
    <p:extLst>
      <p:ext uri="{BB962C8B-B14F-4D97-AF65-F5344CB8AC3E}">
        <p14:creationId xmlns:p14="http://schemas.microsoft.com/office/powerpoint/2010/main" val="2540900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F2466C-6C15-48A9-8750-133EDEEAE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Zadania dyrektora szkoły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FAB693-B0B2-44EA-81F3-53660A2D6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Przeprowadzenie autodiagnozy;</a:t>
            </a:r>
          </a:p>
          <a:p>
            <a:pPr lvl="0"/>
            <a:r>
              <a:rPr lang="pl-PL" dirty="0"/>
              <a:t>Określenie priorytetów rozwoju szkoły;</a:t>
            </a:r>
          </a:p>
          <a:p>
            <a:pPr lvl="0"/>
            <a:r>
              <a:rPr lang="pl-PL" dirty="0"/>
              <a:t>Sformułowanie oczekiwań w stosunku do projektu wspierającego rozwój szkoły </a:t>
            </a:r>
          </a:p>
          <a:p>
            <a:pPr lvl="0"/>
            <a:r>
              <a:rPr lang="pl-PL" dirty="0"/>
              <a:t>Motywowanie kadry pedagogicznej do udziału w projekcie.</a:t>
            </a:r>
          </a:p>
          <a:p>
            <a:pPr lvl="0"/>
            <a:r>
              <a:rPr lang="pl-PL" dirty="0"/>
              <a:t>Monitorowanie zaplanowanych działań w ramach doskonalenia i wdrożenia poznanych zasad do praktyki szkolnej</a:t>
            </a:r>
          </a:p>
          <a:p>
            <a:pPr lvl="0"/>
            <a:r>
              <a:rPr lang="pl-PL" dirty="0"/>
              <a:t>Uczestniczenie w formach doskonalenia zawodowego</a:t>
            </a:r>
          </a:p>
          <a:p>
            <a:r>
              <a:rPr lang="pl-PL" dirty="0"/>
              <a:t>Uczestniczenie w konsultacjach indywidualnych i grupowych</a:t>
            </a:r>
          </a:p>
        </p:txBody>
      </p:sp>
    </p:spTree>
    <p:extLst>
      <p:ext uri="{BB962C8B-B14F-4D97-AF65-F5344CB8AC3E}">
        <p14:creationId xmlns:p14="http://schemas.microsoft.com/office/powerpoint/2010/main" val="4133280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969D43-0491-453E-957C-9A9BF3088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Zadania nauczycieli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39C974-CC28-47E2-869E-4AE97A26A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8880"/>
            <a:ext cx="10884540" cy="3455020"/>
          </a:xfrm>
        </p:spPr>
        <p:txBody>
          <a:bodyPr/>
          <a:lstStyle/>
          <a:p>
            <a:pPr lvl="0"/>
            <a:r>
              <a:rPr lang="pl-PL" dirty="0"/>
              <a:t>Dokonanie diagnozy własnych umiejętności</a:t>
            </a:r>
          </a:p>
          <a:p>
            <a:pPr lvl="0"/>
            <a:r>
              <a:rPr lang="pl-PL" dirty="0"/>
              <a:t>Uczestniczenie w spotkaniach rad pedagogicznych poświęconych organizacji wsparcia dla szkoły</a:t>
            </a:r>
          </a:p>
          <a:p>
            <a:pPr lvl="0"/>
            <a:r>
              <a:rPr lang="pl-PL" dirty="0"/>
              <a:t>Uczestniczenie w warsztatach </a:t>
            </a:r>
          </a:p>
          <a:p>
            <a:pPr lvl="0"/>
            <a:r>
              <a:rPr lang="pl-PL" dirty="0"/>
              <a:t>Udział w konsultacjach grupowych i indywidualnych z ekspertem i specjalistą ds. wspomagania pracy szkoły</a:t>
            </a:r>
          </a:p>
          <a:p>
            <a:pPr lvl="0"/>
            <a:r>
              <a:rPr lang="pl-PL" dirty="0"/>
              <a:t>Wdrożenie poznanych zasad i procedur do praktyki szkolnej</a:t>
            </a:r>
          </a:p>
          <a:p>
            <a:pPr lvl="0"/>
            <a:r>
              <a:rPr lang="pl-PL" dirty="0"/>
              <a:t>Organizacja otwartych zajęć dydaktycznych </a:t>
            </a:r>
          </a:p>
          <a:p>
            <a:r>
              <a:rPr lang="pl-PL" dirty="0"/>
              <a:t>Analiza osiągniętych efektów</a:t>
            </a:r>
          </a:p>
        </p:txBody>
      </p:sp>
    </p:spTree>
    <p:extLst>
      <p:ext uri="{BB962C8B-B14F-4D97-AF65-F5344CB8AC3E}">
        <p14:creationId xmlns:p14="http://schemas.microsoft.com/office/powerpoint/2010/main" val="4047918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2DDDDB-82C0-4166-BF2A-DDE0B2581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151" y="1204486"/>
            <a:ext cx="10515600" cy="920750"/>
          </a:xfrm>
        </p:spPr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Zadania nauczycieli biorących</a:t>
            </a:r>
            <a:r>
              <a:rPr lang="pl-PL" b="1" baseline="0" dirty="0">
                <a:solidFill>
                  <a:srgbClr val="002060"/>
                </a:solidFill>
              </a:rPr>
              <a:t> udział w spotkaniu </a:t>
            </a:r>
            <a:r>
              <a:rPr lang="pl-PL" b="1" baseline="0" dirty="0" err="1">
                <a:solidFill>
                  <a:srgbClr val="002060"/>
                </a:solidFill>
              </a:rPr>
              <a:t>diagnostyczno</a:t>
            </a:r>
            <a:r>
              <a:rPr lang="pl-PL" b="1" baseline="0" dirty="0">
                <a:solidFill>
                  <a:srgbClr val="002060"/>
                </a:solidFill>
              </a:rPr>
              <a:t> - rozwojowego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EFFCDE-4C60-4FE2-8B73-F8344A47D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033" y="2125236"/>
            <a:ext cx="10917432" cy="3455020"/>
          </a:xfrm>
        </p:spPr>
        <p:txBody>
          <a:bodyPr/>
          <a:lstStyle/>
          <a:p>
            <a:pPr lvl="0"/>
            <a:r>
              <a:rPr lang="pl-PL" dirty="0"/>
              <a:t>Dokonanie diagnozy własnych umiejętności</a:t>
            </a:r>
          </a:p>
          <a:p>
            <a:pPr lvl="0"/>
            <a:r>
              <a:rPr lang="pl-PL" dirty="0"/>
              <a:t>Uczestniczenie w spotkaniach rad pedagogicznych poświęconych organizacji wsparcia dla szkoły</a:t>
            </a:r>
          </a:p>
          <a:p>
            <a:pPr lvl="0"/>
            <a:r>
              <a:rPr lang="pl-PL" dirty="0"/>
              <a:t>Udział w spotkaniu zespołu </a:t>
            </a:r>
            <a:r>
              <a:rPr lang="pl-PL" dirty="0" err="1"/>
              <a:t>diagnostyczno</a:t>
            </a:r>
            <a:r>
              <a:rPr lang="pl-PL" dirty="0"/>
              <a:t> - rozwojowego</a:t>
            </a:r>
          </a:p>
          <a:p>
            <a:pPr lvl="0"/>
            <a:r>
              <a:rPr lang="pl-PL" dirty="0"/>
              <a:t>Organizacja spotkań warsztatowych (przygotowanie pomieszczeń, zapewnienie warunków technicznych, zapewnienie kontaktu ze specjalistą ds. wspomagania pracy szkoły, ekspertem)</a:t>
            </a:r>
          </a:p>
          <a:p>
            <a:pPr lvl="0"/>
            <a:r>
              <a:rPr lang="pl-PL" dirty="0"/>
              <a:t>Uczestniczenie w warsztatach, wykładach </a:t>
            </a:r>
          </a:p>
          <a:p>
            <a:pPr lvl="0"/>
            <a:r>
              <a:rPr lang="pl-PL" dirty="0"/>
              <a:t>Udział w konsultacjach grupowych i indywidualnych z ekspertem i specjalistą ds. wspomagania pracy szkoły</a:t>
            </a:r>
          </a:p>
          <a:p>
            <a:pPr lvl="0"/>
            <a:r>
              <a:rPr lang="pl-PL" dirty="0"/>
              <a:t>Wdrożenie poznanych zasad i procedur do praktyki szkolnej</a:t>
            </a:r>
          </a:p>
          <a:p>
            <a:r>
              <a:rPr lang="pl-PL" dirty="0"/>
              <a:t>Analiza osiągniętych efektów</a:t>
            </a:r>
          </a:p>
        </p:txBody>
      </p:sp>
    </p:spTree>
    <p:extLst>
      <p:ext uri="{BB962C8B-B14F-4D97-AF65-F5344CB8AC3E}">
        <p14:creationId xmlns:p14="http://schemas.microsoft.com/office/powerpoint/2010/main" val="1059968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D20F65-53BE-4009-BA04-D1AC191B2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Zadania ekspertów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F9D2B4-6A7A-4926-AA2B-65B2DC1B3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8880"/>
            <a:ext cx="10515600" cy="2986216"/>
          </a:xfrm>
        </p:spPr>
        <p:txBody>
          <a:bodyPr/>
          <a:lstStyle/>
          <a:p>
            <a:pPr lvl="0"/>
            <a:r>
              <a:rPr lang="pl-PL" sz="2400" dirty="0"/>
              <a:t>Ewentualne przeprowadzenie części spotkania diagnostyczno-rozwojowego </a:t>
            </a:r>
            <a:br>
              <a:rPr lang="pl-PL" sz="2400" dirty="0"/>
            </a:br>
            <a:r>
              <a:rPr lang="pl-PL" sz="2400" dirty="0"/>
              <a:t>z zespołem nauczycieli w celu dokonania pogłębionej diagnozy ich potrzeb </a:t>
            </a:r>
          </a:p>
          <a:p>
            <a:pPr lvl="0"/>
            <a:r>
              <a:rPr lang="pl-PL" sz="2400" dirty="0"/>
              <a:t>Przygotowanie scenariusza zajęć i ewentualnych materiałów dydaktycznych</a:t>
            </a:r>
          </a:p>
          <a:p>
            <a:pPr lvl="0"/>
            <a:r>
              <a:rPr lang="pl-PL" sz="2400" dirty="0"/>
              <a:t>Przeprowadzanie zajęć warsztatowych, wygłaszanie wykładów (zgodnie </a:t>
            </a:r>
            <a:br>
              <a:rPr lang="pl-PL" sz="2400" dirty="0"/>
            </a:br>
            <a:r>
              <a:rPr lang="pl-PL" sz="2400" dirty="0"/>
              <a:t>z potrzebami szkoły)</a:t>
            </a:r>
          </a:p>
          <a:p>
            <a:pPr lvl="0"/>
            <a:r>
              <a:rPr lang="pl-PL" sz="2400" dirty="0"/>
              <a:t>Przeprowadzanie konsultacji grupowych</a:t>
            </a:r>
          </a:p>
          <a:p>
            <a:pPr lvl="0"/>
            <a:r>
              <a:rPr lang="pl-PL" sz="2400" dirty="0"/>
              <a:t>Przeprowadzanie konsultacji indywidualnych </a:t>
            </a:r>
          </a:p>
        </p:txBody>
      </p:sp>
    </p:spTree>
    <p:extLst>
      <p:ext uri="{BB962C8B-B14F-4D97-AF65-F5344CB8AC3E}">
        <p14:creationId xmlns:p14="http://schemas.microsoft.com/office/powerpoint/2010/main" val="3758738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84DBC4-0CAF-4E88-A29C-677DFAFD5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Rodzaje działań doskonalących</a:t>
            </a:r>
            <a:r>
              <a:rPr lang="pl-PL" b="1" baseline="0" dirty="0">
                <a:solidFill>
                  <a:srgbClr val="002060"/>
                </a:solidFill>
              </a:rPr>
              <a:t> pracę szkoły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A1232F-FDAE-4B8A-929F-1429CE467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36622"/>
            <a:ext cx="10515600" cy="3067278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/>
              <a:t>Do nauczycieli zgodnie z ich potrzebami kierowane są następujące formy doskonalenia:</a:t>
            </a:r>
          </a:p>
          <a:p>
            <a:r>
              <a:rPr lang="pl-PL" sz="2400" dirty="0"/>
              <a:t>Wykłady</a:t>
            </a:r>
          </a:p>
          <a:p>
            <a:r>
              <a:rPr lang="pl-PL" sz="2400" dirty="0"/>
              <a:t>Warsztaty jako szkolenie angażujące nauczycieli do ćwiczeń, gier dydaktycznych, symulacji </a:t>
            </a:r>
          </a:p>
          <a:p>
            <a:r>
              <a:rPr lang="pl-PL" sz="2400" dirty="0"/>
              <a:t>Konsultacje grupowe</a:t>
            </a:r>
          </a:p>
          <a:p>
            <a:r>
              <a:rPr lang="pl-PL" sz="2400" dirty="0"/>
              <a:t>Konsultacje indywidualne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69453859"/>
      </p:ext>
    </p:extLst>
  </p:cSld>
  <p:clrMapOvr>
    <a:masterClrMapping/>
  </p:clrMapOvr>
</p:sld>
</file>

<file path=ppt/theme/theme1.xml><?xml version="1.0" encoding="utf-8"?>
<a:theme xmlns:a="http://schemas.openxmlformats.org/drawingml/2006/main" name="bloom2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Aktywizacja uczniów w procesie kształcenia informatycznego I etap</Template>
  <TotalTime>1121</TotalTime>
  <Words>376</Words>
  <Application>Microsoft Office PowerPoint</Application>
  <PresentationFormat>Panoramiczny</PresentationFormat>
  <Paragraphs>74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bloom2</vt:lpstr>
      <vt:lpstr>Działania wspomagające pracę szkoły ze szczególnym uwzględnieniem rozwoju kompetencji informatycznych.  Podział ról w realizacji poszczególnych działań.</vt:lpstr>
      <vt:lpstr>Osoby zaangażowane w realizację wspomagania pracy szkoły</vt:lpstr>
      <vt:lpstr>Działania realizowane w ramach wspierania pracy szkoły</vt:lpstr>
      <vt:lpstr>Zadania specjalisty ds. wspomagania pracy szkoły</vt:lpstr>
      <vt:lpstr>Zadania dyrektora szkoły</vt:lpstr>
      <vt:lpstr>Zadania nauczycieli</vt:lpstr>
      <vt:lpstr>Zadania nauczycieli biorących udział w spotkaniu diagnostyczno - rozwojowego</vt:lpstr>
      <vt:lpstr>Zadania ekspertów</vt:lpstr>
      <vt:lpstr>Rodzaje działań doskonalących pracę szkoły</vt:lpstr>
      <vt:lpstr>Doskonalenie kompetencji informatycznych</vt:lpstr>
      <vt:lpstr>Przykładowe formy doskonalenia informatycznego </vt:lpstr>
      <vt:lpstr>Istota funkcjonowania sieci współpracy w procesie wspomagania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Planowanie i realizacja działań służących rozwijaniu kompetencji informatycznych w szkole</dc:title>
  <dc:creator>Anna Koludo</dc:creator>
  <cp:lastModifiedBy>Anna Koludo</cp:lastModifiedBy>
  <cp:revision>17</cp:revision>
  <dcterms:created xsi:type="dcterms:W3CDTF">2019-01-27T20:59:06Z</dcterms:created>
  <dcterms:modified xsi:type="dcterms:W3CDTF">2019-01-29T08:43:00Z</dcterms:modified>
</cp:coreProperties>
</file>